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69" r:id="rId3"/>
    <p:sldId id="273" r:id="rId4"/>
    <p:sldId id="262" r:id="rId5"/>
    <p:sldId id="265" r:id="rId6"/>
    <p:sldId id="271" r:id="rId7"/>
    <p:sldId id="263" r:id="rId8"/>
    <p:sldId id="268" r:id="rId9"/>
    <p:sldId id="272" r:id="rId10"/>
    <p:sldId id="270" r:id="rId11"/>
    <p:sldId id="274" r:id="rId12"/>
    <p:sldId id="275" r:id="rId13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78" y="10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82500C9-E13E-4102-9FF1-978ABF26B67A}" type="doc">
      <dgm:prSet loTypeId="urn:microsoft.com/office/officeart/2005/8/layout/defaul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hr-HR"/>
        </a:p>
      </dgm:t>
    </dgm:pt>
    <dgm:pt modelId="{FEC45D58-37CA-4128-B623-F60FD8077C95}">
      <dgm:prSet phldrT="[Tekst]"/>
      <dgm:spPr/>
      <dgm:t>
        <a:bodyPr/>
        <a:lstStyle/>
        <a:p>
          <a:pPr>
            <a:buNone/>
          </a:pPr>
          <a:r>
            <a:rPr lang="hr-HR" dirty="0"/>
            <a:t>Ništa mi nije bilo teško. Volim sport.</a:t>
          </a:r>
        </a:p>
      </dgm:t>
    </dgm:pt>
    <dgm:pt modelId="{19267EB8-A63C-427C-BA65-DDE3DB932F2E}" type="parTrans" cxnId="{0905661B-D82A-42B1-9D2D-08A3D92B7431}">
      <dgm:prSet/>
      <dgm:spPr/>
      <dgm:t>
        <a:bodyPr/>
        <a:lstStyle/>
        <a:p>
          <a:endParaRPr lang="hr-HR"/>
        </a:p>
      </dgm:t>
    </dgm:pt>
    <dgm:pt modelId="{CBA107CA-8B4F-4653-8CEE-7D94D1AEC3D6}" type="sibTrans" cxnId="{0905661B-D82A-42B1-9D2D-08A3D92B7431}">
      <dgm:prSet/>
      <dgm:spPr/>
      <dgm:t>
        <a:bodyPr/>
        <a:lstStyle/>
        <a:p>
          <a:endParaRPr lang="hr-HR"/>
        </a:p>
      </dgm:t>
    </dgm:pt>
    <dgm:pt modelId="{BC0B6967-99C1-40D2-8919-5CDAFED38BDE}">
      <dgm:prSet phldrT="[Tekst]"/>
      <dgm:spPr/>
      <dgm:t>
        <a:bodyPr/>
        <a:lstStyle/>
        <a:p>
          <a:pPr>
            <a:buNone/>
          </a:pPr>
          <a:r>
            <a:rPr lang="hr-HR" dirty="0"/>
            <a:t>Svidjelo mi se penjanje po klupi na različite načine. Bila mi je teška igra Tko će dati više golova jer nisam mogla pogoditi gol. </a:t>
          </a:r>
        </a:p>
      </dgm:t>
    </dgm:pt>
    <dgm:pt modelId="{A55F766D-09FB-4729-B02E-0B058A9A8E00}" type="parTrans" cxnId="{FB2DA387-67F1-4E89-A99F-7245A4B9C109}">
      <dgm:prSet/>
      <dgm:spPr/>
      <dgm:t>
        <a:bodyPr/>
        <a:lstStyle/>
        <a:p>
          <a:endParaRPr lang="hr-HR"/>
        </a:p>
      </dgm:t>
    </dgm:pt>
    <dgm:pt modelId="{39DDF727-1B2E-43EF-9D0A-B3DD5D4FD7C0}" type="sibTrans" cxnId="{FB2DA387-67F1-4E89-A99F-7245A4B9C109}">
      <dgm:prSet/>
      <dgm:spPr/>
      <dgm:t>
        <a:bodyPr/>
        <a:lstStyle/>
        <a:p>
          <a:endParaRPr lang="hr-HR"/>
        </a:p>
      </dgm:t>
    </dgm:pt>
    <dgm:pt modelId="{FD693A28-9BD6-4D9A-8CE1-A1B55D791422}">
      <dgm:prSet phldrT="[Tekst]"/>
      <dgm:spPr/>
      <dgm:t>
        <a:bodyPr/>
        <a:lstStyle/>
        <a:p>
          <a:pPr>
            <a:buNone/>
          </a:pPr>
          <a:r>
            <a:rPr lang="hr-HR" dirty="0"/>
            <a:t>Svidjela mi se igra Lopta spašava iako mi je bila teška. </a:t>
          </a:r>
        </a:p>
      </dgm:t>
    </dgm:pt>
    <dgm:pt modelId="{35ED6DF3-003F-49A8-BA58-51C73642755A}" type="parTrans" cxnId="{598A7991-3DC5-4A81-8253-775F9DDD0C81}">
      <dgm:prSet/>
      <dgm:spPr/>
      <dgm:t>
        <a:bodyPr/>
        <a:lstStyle/>
        <a:p>
          <a:endParaRPr lang="hr-HR"/>
        </a:p>
      </dgm:t>
    </dgm:pt>
    <dgm:pt modelId="{0C20A305-1B6B-4004-B6D5-801BCF796173}" type="sibTrans" cxnId="{598A7991-3DC5-4A81-8253-775F9DDD0C81}">
      <dgm:prSet/>
      <dgm:spPr/>
      <dgm:t>
        <a:bodyPr/>
        <a:lstStyle/>
        <a:p>
          <a:endParaRPr lang="hr-HR"/>
        </a:p>
      </dgm:t>
    </dgm:pt>
    <dgm:pt modelId="{E2DA127B-24A9-4EBF-8890-40015445EAAB}" type="pres">
      <dgm:prSet presAssocID="{882500C9-E13E-4102-9FF1-978ABF26B67A}" presName="diagram" presStyleCnt="0">
        <dgm:presLayoutVars>
          <dgm:dir/>
          <dgm:resizeHandles val="exact"/>
        </dgm:presLayoutVars>
      </dgm:prSet>
      <dgm:spPr/>
    </dgm:pt>
    <dgm:pt modelId="{5F76B282-6771-44EE-B6E7-C18F7DB2944C}" type="pres">
      <dgm:prSet presAssocID="{FEC45D58-37CA-4128-B623-F60FD8077C95}" presName="node" presStyleLbl="node1" presStyleIdx="0" presStyleCnt="3">
        <dgm:presLayoutVars>
          <dgm:bulletEnabled val="1"/>
        </dgm:presLayoutVars>
      </dgm:prSet>
      <dgm:spPr/>
    </dgm:pt>
    <dgm:pt modelId="{D7AB0F2E-935E-4927-A722-A8F4E79C6735}" type="pres">
      <dgm:prSet presAssocID="{CBA107CA-8B4F-4653-8CEE-7D94D1AEC3D6}" presName="sibTrans" presStyleCnt="0"/>
      <dgm:spPr/>
    </dgm:pt>
    <dgm:pt modelId="{73B9AEE0-2AB7-4B6B-A581-8ACC783D47E1}" type="pres">
      <dgm:prSet presAssocID="{BC0B6967-99C1-40D2-8919-5CDAFED38BDE}" presName="node" presStyleLbl="node1" presStyleIdx="1" presStyleCnt="3">
        <dgm:presLayoutVars>
          <dgm:bulletEnabled val="1"/>
        </dgm:presLayoutVars>
      </dgm:prSet>
      <dgm:spPr/>
    </dgm:pt>
    <dgm:pt modelId="{289E9667-ED57-4603-9FF1-523DECB35A18}" type="pres">
      <dgm:prSet presAssocID="{39DDF727-1B2E-43EF-9D0A-B3DD5D4FD7C0}" presName="sibTrans" presStyleCnt="0"/>
      <dgm:spPr/>
    </dgm:pt>
    <dgm:pt modelId="{3B3768AB-E3F7-4D01-AB6F-B6ED444F1FC4}" type="pres">
      <dgm:prSet presAssocID="{FD693A28-9BD6-4D9A-8CE1-A1B55D791422}" presName="node" presStyleLbl="node1" presStyleIdx="2" presStyleCnt="3">
        <dgm:presLayoutVars>
          <dgm:bulletEnabled val="1"/>
        </dgm:presLayoutVars>
      </dgm:prSet>
      <dgm:spPr/>
    </dgm:pt>
  </dgm:ptLst>
  <dgm:cxnLst>
    <dgm:cxn modelId="{0905661B-D82A-42B1-9D2D-08A3D92B7431}" srcId="{882500C9-E13E-4102-9FF1-978ABF26B67A}" destId="{FEC45D58-37CA-4128-B623-F60FD8077C95}" srcOrd="0" destOrd="0" parTransId="{19267EB8-A63C-427C-BA65-DDE3DB932F2E}" sibTransId="{CBA107CA-8B4F-4653-8CEE-7D94D1AEC3D6}"/>
    <dgm:cxn modelId="{EAC2234F-8A60-4237-9E9D-D5B8D5017AEA}" type="presOf" srcId="{882500C9-E13E-4102-9FF1-978ABF26B67A}" destId="{E2DA127B-24A9-4EBF-8890-40015445EAAB}" srcOrd="0" destOrd="0" presId="urn:microsoft.com/office/officeart/2005/8/layout/default"/>
    <dgm:cxn modelId="{FB2DA387-67F1-4E89-A99F-7245A4B9C109}" srcId="{882500C9-E13E-4102-9FF1-978ABF26B67A}" destId="{BC0B6967-99C1-40D2-8919-5CDAFED38BDE}" srcOrd="1" destOrd="0" parTransId="{A55F766D-09FB-4729-B02E-0B058A9A8E00}" sibTransId="{39DDF727-1B2E-43EF-9D0A-B3DD5D4FD7C0}"/>
    <dgm:cxn modelId="{5E049C8B-24FA-4F62-BD4F-9FC948F28F55}" type="presOf" srcId="{FEC45D58-37CA-4128-B623-F60FD8077C95}" destId="{5F76B282-6771-44EE-B6E7-C18F7DB2944C}" srcOrd="0" destOrd="0" presId="urn:microsoft.com/office/officeart/2005/8/layout/default"/>
    <dgm:cxn modelId="{598A7991-3DC5-4A81-8253-775F9DDD0C81}" srcId="{882500C9-E13E-4102-9FF1-978ABF26B67A}" destId="{FD693A28-9BD6-4D9A-8CE1-A1B55D791422}" srcOrd="2" destOrd="0" parTransId="{35ED6DF3-003F-49A8-BA58-51C73642755A}" sibTransId="{0C20A305-1B6B-4004-B6D5-801BCF796173}"/>
    <dgm:cxn modelId="{7E48E6C3-92F0-485D-B395-FF94895C3D5C}" type="presOf" srcId="{FD693A28-9BD6-4D9A-8CE1-A1B55D791422}" destId="{3B3768AB-E3F7-4D01-AB6F-B6ED444F1FC4}" srcOrd="0" destOrd="0" presId="urn:microsoft.com/office/officeart/2005/8/layout/default"/>
    <dgm:cxn modelId="{C099C0E7-8C68-4775-BCA4-940E263135C8}" type="presOf" srcId="{BC0B6967-99C1-40D2-8919-5CDAFED38BDE}" destId="{73B9AEE0-2AB7-4B6B-A581-8ACC783D47E1}" srcOrd="0" destOrd="0" presId="urn:microsoft.com/office/officeart/2005/8/layout/default"/>
    <dgm:cxn modelId="{0EFBFC60-7188-4313-BBD7-1B88F94B9F18}" type="presParOf" srcId="{E2DA127B-24A9-4EBF-8890-40015445EAAB}" destId="{5F76B282-6771-44EE-B6E7-C18F7DB2944C}" srcOrd="0" destOrd="0" presId="urn:microsoft.com/office/officeart/2005/8/layout/default"/>
    <dgm:cxn modelId="{C504333F-61D0-40C7-9AA2-49568E150EF0}" type="presParOf" srcId="{E2DA127B-24A9-4EBF-8890-40015445EAAB}" destId="{D7AB0F2E-935E-4927-A722-A8F4E79C6735}" srcOrd="1" destOrd="0" presId="urn:microsoft.com/office/officeart/2005/8/layout/default"/>
    <dgm:cxn modelId="{D1C66E57-C151-4858-98D3-A8A9D8D9813D}" type="presParOf" srcId="{E2DA127B-24A9-4EBF-8890-40015445EAAB}" destId="{73B9AEE0-2AB7-4B6B-A581-8ACC783D47E1}" srcOrd="2" destOrd="0" presId="urn:microsoft.com/office/officeart/2005/8/layout/default"/>
    <dgm:cxn modelId="{692BA9F4-BDAE-4FB6-9890-620EFC3225F9}" type="presParOf" srcId="{E2DA127B-24A9-4EBF-8890-40015445EAAB}" destId="{289E9667-ED57-4603-9FF1-523DECB35A18}" srcOrd="3" destOrd="0" presId="urn:microsoft.com/office/officeart/2005/8/layout/default"/>
    <dgm:cxn modelId="{3DC46A71-9440-4653-B125-F3E0231537C0}" type="presParOf" srcId="{E2DA127B-24A9-4EBF-8890-40015445EAAB}" destId="{3B3768AB-E3F7-4D01-AB6F-B6ED444F1FC4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76B282-6771-44EE-B6E7-C18F7DB2944C}">
      <dsp:nvSpPr>
        <dsp:cNvPr id="0" name=""/>
        <dsp:cNvSpPr/>
      </dsp:nvSpPr>
      <dsp:spPr>
        <a:xfrm>
          <a:off x="1037" y="78035"/>
          <a:ext cx="4048150" cy="242889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800" kern="1200" dirty="0"/>
            <a:t>Ništa mi nije bilo teško. Volim sport.</a:t>
          </a:r>
        </a:p>
      </dsp:txBody>
      <dsp:txXfrm>
        <a:off x="1037" y="78035"/>
        <a:ext cx="4048150" cy="2428890"/>
      </dsp:txXfrm>
    </dsp:sp>
    <dsp:sp modelId="{73B9AEE0-2AB7-4B6B-A581-8ACC783D47E1}">
      <dsp:nvSpPr>
        <dsp:cNvPr id="0" name=""/>
        <dsp:cNvSpPr/>
      </dsp:nvSpPr>
      <dsp:spPr>
        <a:xfrm>
          <a:off x="4454004" y="78035"/>
          <a:ext cx="4048150" cy="2428890"/>
        </a:xfrm>
        <a:prstGeom prst="rect">
          <a:avLst/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800" kern="1200" dirty="0"/>
            <a:t>Svidjelo mi se penjanje po klupi na različite načine. Bila mi je teška igra Tko će dati više golova jer nisam mogla pogoditi gol. </a:t>
          </a:r>
        </a:p>
      </dsp:txBody>
      <dsp:txXfrm>
        <a:off x="4454004" y="78035"/>
        <a:ext cx="4048150" cy="2428890"/>
      </dsp:txXfrm>
    </dsp:sp>
    <dsp:sp modelId="{3B3768AB-E3F7-4D01-AB6F-B6ED444F1FC4}">
      <dsp:nvSpPr>
        <dsp:cNvPr id="0" name=""/>
        <dsp:cNvSpPr/>
      </dsp:nvSpPr>
      <dsp:spPr>
        <a:xfrm>
          <a:off x="2227521" y="2911741"/>
          <a:ext cx="4048150" cy="2428890"/>
        </a:xfrm>
        <a:prstGeom prst="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800" kern="1200" dirty="0"/>
            <a:t>Svidjela mi se igra Lopta spašava iako mi je bila teška. </a:t>
          </a:r>
        </a:p>
      </dsp:txBody>
      <dsp:txXfrm>
        <a:off x="2227521" y="2911741"/>
        <a:ext cx="4048150" cy="24288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65F3FF3-B0C0-47FA-94C5-53C8166A96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2DD4BF36-2AA0-4C01-B347-710AB492DD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10170FD0-2CFB-477C-912E-729632024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65BDE-F435-4F38-BA5F-F21C0995B0C4}" type="datetimeFigureOut">
              <a:rPr lang="hr-HR" smtClean="0"/>
              <a:t>19.5.2024.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DB363F19-67AE-4EF4-8769-A1F21C7F6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2CF3A34F-55E3-4FB7-AB70-F55E69C3A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312DC-CF25-46F9-B04A-6022E4E61BA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3798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C49A385-7B24-4081-8717-E69B02D8C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618A47BF-DEAA-48C6-83EB-49F6904363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50EB4D2D-E1CE-4723-8524-2C6D29569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65BDE-F435-4F38-BA5F-F21C0995B0C4}" type="datetimeFigureOut">
              <a:rPr lang="hr-HR" smtClean="0"/>
              <a:t>19.5.2024.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648E6F6E-E855-4101-A9A3-B83A85483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29885ACD-7C8F-4C6C-B785-14A96D2F3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312DC-CF25-46F9-B04A-6022E4E61BA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3369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6A2CEC45-FB34-405B-A161-7EEDB13F32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23B5BCE4-1C99-4462-9E18-F3372B864A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E7BA139E-8D29-436E-90E0-713EDEF73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65BDE-F435-4F38-BA5F-F21C0995B0C4}" type="datetimeFigureOut">
              <a:rPr lang="hr-HR" smtClean="0"/>
              <a:t>19.5.2024.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45AEBB97-9C56-492E-BE58-57083E718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3E559EEF-20C8-4614-8E77-0EC04849C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312DC-CF25-46F9-B04A-6022E4E61BA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2185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BDBEF4F-0C02-42B7-8156-9F18122D0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D23ED22-0A98-4302-B5E7-891ED05996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B72D6582-B348-4BEB-9223-8781CD927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65BDE-F435-4F38-BA5F-F21C0995B0C4}" type="datetimeFigureOut">
              <a:rPr lang="hr-HR" smtClean="0"/>
              <a:t>19.5.2024.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6904B7FD-7789-41DF-B19B-B8C023DDD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1ED52466-99A4-446D-B031-D07A8731E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312DC-CF25-46F9-B04A-6022E4E61BA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9108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8D529E0-BBEE-4324-9207-15FCBCB78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A1D6B47D-2BE2-4D6F-98E3-54ABD2663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B020A367-783A-41E6-9E31-F5354C6D1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65BDE-F435-4F38-BA5F-F21C0995B0C4}" type="datetimeFigureOut">
              <a:rPr lang="hr-HR" smtClean="0"/>
              <a:t>19.5.2024.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5F37EB08-7A5C-4334-B05F-B91BC72E7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613B1271-345E-45F2-B85A-CED39A499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312DC-CF25-46F9-B04A-6022E4E61BA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6974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DEEEF96-6B91-497D-8DF2-4A7E0D4D8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1E7FE9A-4132-4C68-9DC0-5A67104015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EF635F9E-A758-46D7-B309-69A7CBE76D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4E0AC1DB-A716-4811-B770-37D0B27AC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65BDE-F435-4F38-BA5F-F21C0995B0C4}" type="datetimeFigureOut">
              <a:rPr lang="hr-HR" smtClean="0"/>
              <a:t>19.5.2024.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C01F4C15-45F1-4712-A348-8C31D935B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8D1F5DDD-1DFF-4E3A-BF1C-FE510C521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312DC-CF25-46F9-B04A-6022E4E61BA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0838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4210018-3C21-4C24-945F-7882C3E71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569D3623-880C-4A90-A289-FFB2FFC899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919C7868-9709-46EF-A25C-AD9E34E9FD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471171E2-42B5-4734-A768-B947703C7D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A98306D2-B935-4DA8-A7CB-4B7D8E91C8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AEB51633-476A-40F9-A04A-BB08CD3C9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65BDE-F435-4F38-BA5F-F21C0995B0C4}" type="datetimeFigureOut">
              <a:rPr lang="hr-HR" smtClean="0"/>
              <a:t>19.5.2024.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00BC6715-C687-4F6E-A88C-1AAD58B63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942085CF-2F55-49A6-B3F0-93A94DCE2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312DC-CF25-46F9-B04A-6022E4E61BA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825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4A1E224-5EBC-4A5A-AB75-6FA176AED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60966675-E9C1-4B62-A99D-C35BE41BE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65BDE-F435-4F38-BA5F-F21C0995B0C4}" type="datetimeFigureOut">
              <a:rPr lang="hr-HR" smtClean="0"/>
              <a:t>19.5.2024.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65B5CFDB-D266-4119-8AAD-16DF0476D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F46592B8-B60E-4DCD-B510-BA2398C72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312DC-CF25-46F9-B04A-6022E4E61BA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5546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9E22E980-C447-4663-8937-FBA4CDC98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65BDE-F435-4F38-BA5F-F21C0995B0C4}" type="datetimeFigureOut">
              <a:rPr lang="hr-HR" smtClean="0"/>
              <a:t>19.5.2024.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2FC57398-B374-4FFE-A600-AC8B026C0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B9E073C8-8B4B-4E30-86F8-64721E84A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312DC-CF25-46F9-B04A-6022E4E61BA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5931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0A02D49-5441-47CA-83D3-14931ED27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0185B45-C562-41A4-900E-E10AA1E5D3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04D1F387-9470-4108-B1B1-FD567309B4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08BDAB04-A43F-4A33-8D28-0D8A31A4B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65BDE-F435-4F38-BA5F-F21C0995B0C4}" type="datetimeFigureOut">
              <a:rPr lang="hr-HR" smtClean="0"/>
              <a:t>19.5.2024.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393A0A09-4F37-4120-A215-C4C46C68D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4D3DBFB2-804F-4B78-A1DF-3DB593515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312DC-CF25-46F9-B04A-6022E4E61BA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7019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51957E7-8D01-40BF-A164-363D1362C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1876711D-29A0-47FB-8FE6-3778CEDC2D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AAB40259-D2EB-45D9-BCF4-E35C981D2C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C555FCF0-3FF7-4AB1-9D4E-ACCE80612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65BDE-F435-4F38-BA5F-F21C0995B0C4}" type="datetimeFigureOut">
              <a:rPr lang="hr-HR" smtClean="0"/>
              <a:t>19.5.2024.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65F5ED7D-6997-47AA-AA1B-BAEDE9D60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0047D2AC-2CDE-4F59-833D-6B8003924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312DC-CF25-46F9-B04A-6022E4E61BA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9970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3E67FE4F-1419-4EE9-A338-1BB720A8A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2FAEB8F8-7C0D-43FB-AFDD-97A50C4192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38A8EFB3-C686-40BC-9612-F2F4526A30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A65BDE-F435-4F38-BA5F-F21C0995B0C4}" type="datetimeFigureOut">
              <a:rPr lang="hr-HR" smtClean="0"/>
              <a:t>19.5.2024.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626DC194-1447-44E6-A0D2-5EE4BAF91D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B945E372-A382-4E0F-BD82-A7497F36EA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5312DC-CF25-46F9-B04A-6022E4E61BA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05780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AC8EEB0F-BA72-49AC-956F-331B60FDE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398BDA-2D8C-F110-310D-D5FE71A748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686" r="-1" b="-1"/>
          <a:stretch/>
        </p:blipFill>
        <p:spPr>
          <a:xfrm>
            <a:off x="-1219" y="-4"/>
            <a:ext cx="12191695" cy="6858000"/>
          </a:xfrm>
          <a:prstGeom prst="rect">
            <a:avLst/>
          </a:prstGeom>
        </p:spPr>
      </p:pic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8CC700D5-9809-43F4-89D5-7DBBCB0DCC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81377" y="1386250"/>
            <a:ext cx="4598786" cy="4113402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C7163242-6303-46DC-BAC1-2A204F061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9573" y="1494845"/>
            <a:ext cx="4354593" cy="3861126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1" dirty="0">
              <a:solidFill>
                <a:prstClr val="white"/>
              </a:solidFill>
              <a:latin typeface="Meiryo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805C4C40-D70E-4C4F-B228-98A0A6132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300000" flipH="1">
            <a:off x="987224" y="1122042"/>
            <a:ext cx="4908132" cy="4613915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Naslov 3">
            <a:extLst>
              <a:ext uri="{FF2B5EF4-FFF2-40B4-BE49-F238E27FC236}">
                <a16:creationId xmlns:a16="http://schemas.microsoft.com/office/drawing/2014/main" id="{994F51C8-FE24-2BDA-0024-A8B47B8DAE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9573" y="1440196"/>
            <a:ext cx="4185396" cy="2610518"/>
          </a:xfrm>
        </p:spPr>
        <p:txBody>
          <a:bodyPr anchor="b">
            <a:normAutofit/>
          </a:bodyPr>
          <a:lstStyle/>
          <a:p>
            <a:r>
              <a:rPr lang="hr-HR" sz="28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Obilježavanje Međunarodnog dana tjelesne aktivnosti i </a:t>
            </a:r>
            <a:br>
              <a:rPr lang="hr-HR" sz="28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r-HR" sz="28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Dana kretanja za zdravlje</a:t>
            </a:r>
            <a:endParaRPr lang="hr-HR" sz="28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Podnaslov 4">
            <a:extLst>
              <a:ext uri="{FF2B5EF4-FFF2-40B4-BE49-F238E27FC236}">
                <a16:creationId xmlns:a16="http://schemas.microsoft.com/office/drawing/2014/main" id="{81E399AB-3111-55BC-2FA5-76EBCEB331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913" y="184003"/>
            <a:ext cx="3187956" cy="678633"/>
          </a:xfrm>
        </p:spPr>
        <p:txBody>
          <a:bodyPr anchor="t">
            <a:noAutofit/>
          </a:bodyPr>
          <a:lstStyle/>
          <a:p>
            <a:r>
              <a:rPr lang="hr-HR" sz="1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Osnovna škola Ivana Brnjika Slovaka, </a:t>
            </a:r>
            <a:r>
              <a:rPr lang="hr-HR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Jelisavac</a:t>
            </a:r>
            <a:endParaRPr lang="hr-HR" sz="12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hr-HR" sz="1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Područna škola Lađanska i Područna škola Breznica Našička</a:t>
            </a:r>
          </a:p>
          <a:p>
            <a:r>
              <a:rPr lang="hr-HR" sz="1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10. svibnja 2024.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6536C0D-2219-44F1-94EC-B9A56501D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516303" y="1122043"/>
            <a:ext cx="4908132" cy="4613915"/>
            <a:chOff x="6516303" y="1122043"/>
            <a:chExt cx="4908132" cy="4613915"/>
          </a:xfrm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DF0CCBF-D7FD-451C-92EB-84C362B690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710901" y="1264257"/>
              <a:ext cx="4534335" cy="4235395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2B1B8EEB-4E8B-43EC-AB8F-F7E2CD9682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300000">
              <a:off x="6516303" y="1122043"/>
              <a:ext cx="4908132" cy="4613915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noFill/>
            <a:ln w="19050">
              <a:solidFill>
                <a:srgbClr val="FFFFFF">
                  <a:alpha val="7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pic>
        <p:nvPicPr>
          <p:cNvPr id="3" name="Slika 2" descr="Slika na kojoj se prikazuje tekst, ukrasni isječci, crtić, dizajn&#10;&#10;Opis je automatski generiran">
            <a:extLst>
              <a:ext uri="{FF2B5EF4-FFF2-40B4-BE49-F238E27FC236}">
                <a16:creationId xmlns:a16="http://schemas.microsoft.com/office/drawing/2014/main" id="{97A6A49B-9D55-9563-44FE-DF859A31B6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7" t="9572" r="5690" b="8902"/>
          <a:stretch/>
        </p:blipFill>
        <p:spPr>
          <a:xfrm>
            <a:off x="7296345" y="1564849"/>
            <a:ext cx="3716082" cy="3657600"/>
          </a:xfrm>
          <a:custGeom>
            <a:avLst/>
            <a:gdLst/>
            <a:ahLst/>
            <a:cxnLst/>
            <a:rect l="l" t="t" r="r" b="b"/>
            <a:pathLst>
              <a:path w="3952684" h="3588642">
                <a:moveTo>
                  <a:pt x="2262021" y="0"/>
                </a:moveTo>
                <a:cubicBezTo>
                  <a:pt x="2521915" y="0"/>
                  <a:pt x="2761111" y="48268"/>
                  <a:pt x="2973080" y="143330"/>
                </a:cubicBezTo>
                <a:cubicBezTo>
                  <a:pt x="3171733" y="232491"/>
                  <a:pt x="3346211" y="362626"/>
                  <a:pt x="3491678" y="530048"/>
                </a:cubicBezTo>
                <a:cubicBezTo>
                  <a:pt x="3788979" y="872350"/>
                  <a:pt x="3952684" y="1358801"/>
                  <a:pt x="3952684" y="1899831"/>
                </a:cubicBezTo>
                <a:cubicBezTo>
                  <a:pt x="3952684" y="2115686"/>
                  <a:pt x="3889322" y="2288927"/>
                  <a:pt x="3747331" y="2461593"/>
                </a:cubicBezTo>
                <a:cubicBezTo>
                  <a:pt x="3598809" y="2642210"/>
                  <a:pt x="3375643" y="2808567"/>
                  <a:pt x="3139331" y="2984675"/>
                </a:cubicBezTo>
                <a:cubicBezTo>
                  <a:pt x="3095732" y="3017128"/>
                  <a:pt x="3050692" y="3050728"/>
                  <a:pt x="3005652" y="3084736"/>
                </a:cubicBezTo>
                <a:cubicBezTo>
                  <a:pt x="2602495" y="3389096"/>
                  <a:pt x="2308249" y="3588642"/>
                  <a:pt x="1907213" y="3588642"/>
                </a:cubicBezTo>
                <a:cubicBezTo>
                  <a:pt x="1296158" y="3588642"/>
                  <a:pt x="863400" y="3343695"/>
                  <a:pt x="460242" y="2769559"/>
                </a:cubicBezTo>
                <a:cubicBezTo>
                  <a:pt x="407483" y="2694411"/>
                  <a:pt x="355911" y="2626066"/>
                  <a:pt x="306036" y="2560014"/>
                </a:cubicBezTo>
                <a:cubicBezTo>
                  <a:pt x="99326" y="2286139"/>
                  <a:pt x="0" y="2143712"/>
                  <a:pt x="0" y="1899831"/>
                </a:cubicBezTo>
                <a:cubicBezTo>
                  <a:pt x="0" y="1657671"/>
                  <a:pt x="62259" y="1418460"/>
                  <a:pt x="184911" y="1188839"/>
                </a:cubicBezTo>
                <a:cubicBezTo>
                  <a:pt x="304934" y="964216"/>
                  <a:pt x="476527" y="758606"/>
                  <a:pt x="694859" y="577907"/>
                </a:cubicBezTo>
                <a:cubicBezTo>
                  <a:pt x="909458" y="400240"/>
                  <a:pt x="1164345" y="253716"/>
                  <a:pt x="1432127" y="154228"/>
                </a:cubicBezTo>
                <a:cubicBezTo>
                  <a:pt x="1707119" y="51875"/>
                  <a:pt x="1986436" y="0"/>
                  <a:pt x="2262021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8054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656BB14-3E4C-4717-BA3C-6D177F2A0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491" y="357878"/>
            <a:ext cx="10515600" cy="1325563"/>
          </a:xfrm>
        </p:spPr>
        <p:txBody>
          <a:bodyPr/>
          <a:lstStyle/>
          <a:p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Dojmovi učenika</a:t>
            </a:r>
          </a:p>
        </p:txBody>
      </p:sp>
      <p:pic>
        <p:nvPicPr>
          <p:cNvPr id="1026" name="Picture 2" descr="De nombreux équipements de sport à l'étage 371535 Art vectoriel chez ...">
            <a:extLst>
              <a:ext uri="{FF2B5EF4-FFF2-40B4-BE49-F238E27FC236}">
                <a16:creationId xmlns:a16="http://schemas.microsoft.com/office/drawing/2014/main" id="{609A015D-DF6E-5FAE-E683-7F99A9C6D1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49"/>
          <a:stretch/>
        </p:blipFill>
        <p:spPr bwMode="auto">
          <a:xfrm>
            <a:off x="424016" y="4563291"/>
            <a:ext cx="4939370" cy="2294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Slika 9" descr="Slika na kojoj se prikazuje tekst, rukopis, dokument, Font&#10;&#10;Opis je automatski generiran">
            <a:extLst>
              <a:ext uri="{FF2B5EF4-FFF2-40B4-BE49-F238E27FC236}">
                <a16:creationId xmlns:a16="http://schemas.microsoft.com/office/drawing/2014/main" id="{50CB8B31-38BC-41C3-AB15-59A7E36F57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9" t="12096" r="618" b="44914"/>
          <a:stretch/>
        </p:blipFill>
        <p:spPr>
          <a:xfrm>
            <a:off x="5473291" y="202369"/>
            <a:ext cx="6613123" cy="2224725"/>
          </a:xfrm>
          <a:prstGeom prst="rect">
            <a:avLst/>
          </a:prstGeom>
        </p:spPr>
      </p:pic>
      <p:pic>
        <p:nvPicPr>
          <p:cNvPr id="12" name="Slika 11" descr="Slika na kojoj se prikazuje tekst, rukopis, papir, knjiga&#10;&#10;Opis je automatski generiran">
            <a:extLst>
              <a:ext uri="{FF2B5EF4-FFF2-40B4-BE49-F238E27FC236}">
                <a16:creationId xmlns:a16="http://schemas.microsoft.com/office/drawing/2014/main" id="{852DC54B-4D06-5DB7-A111-3DF45C5B9F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5" r="37682"/>
          <a:stretch/>
        </p:blipFill>
        <p:spPr>
          <a:xfrm rot="16200000">
            <a:off x="2158632" y="0"/>
            <a:ext cx="2751909" cy="6858000"/>
          </a:xfrm>
          <a:prstGeom prst="rect">
            <a:avLst/>
          </a:prstGeom>
        </p:spPr>
      </p:pic>
      <p:pic>
        <p:nvPicPr>
          <p:cNvPr id="14" name="Slika 13" descr="Slika na kojoj se prikazuje tekst, rukopis, knjiga, papir&#10;&#10;Opis je automatski generiran">
            <a:extLst>
              <a:ext uri="{FF2B5EF4-FFF2-40B4-BE49-F238E27FC236}">
                <a16:creationId xmlns:a16="http://schemas.microsoft.com/office/drawing/2014/main" id="{9B36C5B5-B853-3AB7-7E46-35C2432C424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" r="22953"/>
          <a:stretch/>
        </p:blipFill>
        <p:spPr>
          <a:xfrm rot="16200000">
            <a:off x="7865311" y="2279019"/>
            <a:ext cx="3443415" cy="499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05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0-02-05-61378d676a0e3f472e32bb0fad9d62ef08c1e2e9cf75c3807c7155d670c40910_c3abe2ad7a53af07">
            <a:hlinkClick r:id="" action="ppaction://media"/>
            <a:extLst>
              <a:ext uri="{FF2B5EF4-FFF2-40B4-BE49-F238E27FC236}">
                <a16:creationId xmlns:a16="http://schemas.microsoft.com/office/drawing/2014/main" id="{2789AE45-4C96-CDDE-599F-DDB4712ED3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87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-02-05-de6f036f620d77e288617f78ebcf127c9d4a6187fb117cb92c55d54d8cb3dd4b_6b179cc2d999adda">
            <a:hlinkClick r:id="" action="ppaction://media"/>
            <a:extLst>
              <a:ext uri="{FF2B5EF4-FFF2-40B4-BE49-F238E27FC236}">
                <a16:creationId xmlns:a16="http://schemas.microsoft.com/office/drawing/2014/main" id="{899F68D9-4E18-5DA6-B144-95D2DFAC70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20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398BDA-2D8C-F110-310D-D5FE71A748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687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5" y="-1524511"/>
            <a:ext cx="4592270" cy="12192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Naslov 3">
            <a:extLst>
              <a:ext uri="{FF2B5EF4-FFF2-40B4-BE49-F238E27FC236}">
                <a16:creationId xmlns:a16="http://schemas.microsoft.com/office/drawing/2014/main" id="{994F51C8-FE24-2BDA-0024-A8B47B8DAE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553" y="3091928"/>
            <a:ext cx="9078562" cy="2387600"/>
          </a:xfrm>
        </p:spPr>
        <p:txBody>
          <a:bodyPr>
            <a:normAutofit/>
          </a:bodyPr>
          <a:lstStyle/>
          <a:p>
            <a:pPr algn="l"/>
            <a:r>
              <a:rPr lang="hr-HR" sz="6600">
                <a:solidFill>
                  <a:schemeClr val="bg1"/>
                </a:solidFill>
              </a:rPr>
              <a:t>PODRUČNA ŠKOLA BREZNICA NAŠIČKA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odnaslov 4">
            <a:extLst>
              <a:ext uri="{FF2B5EF4-FFF2-40B4-BE49-F238E27FC236}">
                <a16:creationId xmlns:a16="http://schemas.microsoft.com/office/drawing/2014/main" id="{81E399AB-3111-55BC-2FA5-76EBCEB331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553" y="5624945"/>
            <a:ext cx="9078562" cy="592975"/>
          </a:xfrm>
        </p:spPr>
        <p:txBody>
          <a:bodyPr anchor="ctr">
            <a:normAutofit/>
          </a:bodyPr>
          <a:lstStyle/>
          <a:p>
            <a:pPr algn="l"/>
            <a:r>
              <a:rPr lang="hr-HR" dirty="0">
                <a:solidFill>
                  <a:schemeClr val="bg1"/>
                </a:solidFill>
              </a:rPr>
              <a:t>1. I 3. RAZRED</a:t>
            </a:r>
          </a:p>
        </p:txBody>
      </p:sp>
    </p:spTree>
    <p:extLst>
      <p:ext uri="{BB962C8B-B14F-4D97-AF65-F5344CB8AC3E}">
        <p14:creationId xmlns:p14="http://schemas.microsoft.com/office/powerpoint/2010/main" val="353993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lika 9">
            <a:extLst>
              <a:ext uri="{FF2B5EF4-FFF2-40B4-BE49-F238E27FC236}">
                <a16:creationId xmlns:a16="http://schemas.microsoft.com/office/drawing/2014/main" id="{A12F6762-A140-33A2-933D-3E1E9CD66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19" r="-3" b="26365"/>
          <a:stretch/>
        </p:blipFill>
        <p:spPr>
          <a:xfrm>
            <a:off x="1" y="-6235"/>
            <a:ext cx="3255403" cy="2505456"/>
          </a:xfrm>
          <a:custGeom>
            <a:avLst/>
            <a:gdLst/>
            <a:ahLst/>
            <a:cxnLst/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A4D24C67-F1A6-F2B3-ACF2-D552BAED1D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61" r="-3" b="20219"/>
          <a:stretch/>
        </p:blipFill>
        <p:spPr>
          <a:xfrm>
            <a:off x="7381876" y="10"/>
            <a:ext cx="4810125" cy="2501827"/>
          </a:xfrm>
          <a:custGeom>
            <a:avLst/>
            <a:gdLst/>
            <a:ahLst/>
            <a:cxnLst/>
            <a:rect l="l" t="t" r="r" b="b"/>
            <a:pathLst>
              <a:path w="4810125" h="2501837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B49DF2B3-6204-B1AD-47CE-76ABB26DC8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112" r="3" b="35626"/>
          <a:stretch/>
        </p:blipFill>
        <p:spPr>
          <a:xfrm>
            <a:off x="4675537" y="-6235"/>
            <a:ext cx="3677817" cy="2505456"/>
          </a:xfrm>
          <a:custGeom>
            <a:avLst/>
            <a:gdLst/>
            <a:ahLst/>
            <a:cxnLst/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6" name="Rezervirano mjesto sadržaja 8" descr="Slika na kojoj se prikazuje u dvorani, odijevanje, pod, osoba&#10;&#10;Opis je automatski generiran">
            <a:extLst>
              <a:ext uri="{FF2B5EF4-FFF2-40B4-BE49-F238E27FC236}">
                <a16:creationId xmlns:a16="http://schemas.microsoft.com/office/drawing/2014/main" id="{0CEF78BF-CA7C-7C7B-12CE-3A7A98FF74B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83" r="1" b="31466"/>
          <a:stretch/>
        </p:blipFill>
        <p:spPr>
          <a:xfrm>
            <a:off x="1" y="2660089"/>
            <a:ext cx="7122523" cy="4197911"/>
          </a:xfrm>
          <a:custGeom>
            <a:avLst/>
            <a:gdLst/>
            <a:ahLst/>
            <a:cxnLst/>
            <a:rect l="l" t="t" r="r" b="b"/>
            <a:pathLst>
              <a:path w="7122523" h="4197911">
                <a:moveTo>
                  <a:pt x="0" y="0"/>
                </a:moveTo>
                <a:lnTo>
                  <a:pt x="7122523" y="0"/>
                </a:lnTo>
                <a:lnTo>
                  <a:pt x="5177382" y="4197911"/>
                </a:lnTo>
                <a:lnTo>
                  <a:pt x="5171159" y="4197911"/>
                </a:lnTo>
                <a:lnTo>
                  <a:pt x="3981368" y="4197911"/>
                </a:lnTo>
                <a:lnTo>
                  <a:pt x="2331323" y="4197911"/>
                </a:lnTo>
                <a:lnTo>
                  <a:pt x="0" y="4197911"/>
                </a:lnTo>
                <a:close/>
              </a:path>
            </a:pathLst>
          </a:custGeom>
        </p:spPr>
      </p:pic>
      <p:sp>
        <p:nvSpPr>
          <p:cNvPr id="17" name="Freeform 43">
            <a:extLst>
              <a:ext uri="{FF2B5EF4-FFF2-40B4-BE49-F238E27FC236}">
                <a16:creationId xmlns:a16="http://schemas.microsoft.com/office/drawing/2014/main" id="{AAD8F19F-4A55-467B-BED0-8837659A90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53050" y="2660089"/>
            <a:ext cx="6838950" cy="4197911"/>
          </a:xfrm>
          <a:custGeom>
            <a:avLst/>
            <a:gdLst>
              <a:gd name="connsiteX0" fmla="*/ 4893809 w 6838950"/>
              <a:gd name="connsiteY0" fmla="*/ 0 h 4197911"/>
              <a:gd name="connsiteX1" fmla="*/ 4887586 w 6838950"/>
              <a:gd name="connsiteY1" fmla="*/ 0 h 4197911"/>
              <a:gd name="connsiteX2" fmla="*/ 3697795 w 6838950"/>
              <a:gd name="connsiteY2" fmla="*/ 0 h 4197911"/>
              <a:gd name="connsiteX3" fmla="*/ 2047750 w 6838950"/>
              <a:gd name="connsiteY3" fmla="*/ 0 h 4197911"/>
              <a:gd name="connsiteX4" fmla="*/ 0 w 6838950"/>
              <a:gd name="connsiteY4" fmla="*/ 0 h 4197911"/>
              <a:gd name="connsiteX5" fmla="*/ 0 w 6838950"/>
              <a:gd name="connsiteY5" fmla="*/ 4197911 h 4197911"/>
              <a:gd name="connsiteX6" fmla="*/ 6838950 w 6838950"/>
              <a:gd name="connsiteY6" fmla="*/ 4197911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38950" h="4197911">
                <a:moveTo>
                  <a:pt x="4893809" y="0"/>
                </a:moveTo>
                <a:lnTo>
                  <a:pt x="4887586" y="0"/>
                </a:lnTo>
                <a:lnTo>
                  <a:pt x="3697795" y="0"/>
                </a:lnTo>
                <a:lnTo>
                  <a:pt x="2047750" y="0"/>
                </a:lnTo>
                <a:lnTo>
                  <a:pt x="0" y="0"/>
                </a:lnTo>
                <a:lnTo>
                  <a:pt x="0" y="4197911"/>
                </a:lnTo>
                <a:lnTo>
                  <a:pt x="6838950" y="4197911"/>
                </a:lnTo>
                <a:close/>
              </a:path>
            </a:pathLst>
          </a:custGeom>
          <a:solidFill>
            <a:srgbClr val="794C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Naslov 11">
            <a:extLst>
              <a:ext uri="{FF2B5EF4-FFF2-40B4-BE49-F238E27FC236}">
                <a16:creationId xmlns:a16="http://schemas.microsoft.com/office/drawing/2014/main" id="{FC4D7F8C-3674-7838-18E3-AEE0005A1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0852" y="3429000"/>
            <a:ext cx="4997354" cy="2163872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hr-HR" sz="4000" b="1" dirty="0">
                <a:solidFill>
                  <a:srgbClr val="FFFFFF"/>
                </a:solidFill>
              </a:rPr>
              <a:t>aktivnosti:</a:t>
            </a:r>
            <a:br>
              <a:rPr lang="hr-HR" sz="4000" b="1" dirty="0">
                <a:solidFill>
                  <a:srgbClr val="FFFFFF"/>
                </a:solidFill>
              </a:rPr>
            </a:br>
            <a:r>
              <a:rPr lang="hr-HR" sz="4000" b="1" dirty="0">
                <a:solidFill>
                  <a:srgbClr val="FFFFFF"/>
                </a:solidFill>
              </a:rPr>
              <a:t>-hvatanje obručem</a:t>
            </a:r>
            <a:br>
              <a:rPr lang="hr-HR" sz="4000" b="1" dirty="0">
                <a:solidFill>
                  <a:srgbClr val="FFFFFF"/>
                </a:solidFill>
              </a:rPr>
            </a:br>
            <a:r>
              <a:rPr lang="hr-HR" sz="4000" b="1" dirty="0">
                <a:solidFill>
                  <a:srgbClr val="FFFFFF"/>
                </a:solidFill>
              </a:rPr>
              <a:t>-vježbe s palicom</a:t>
            </a:r>
            <a:br>
              <a:rPr lang="hr-HR" sz="4000" b="1" dirty="0">
                <a:solidFill>
                  <a:srgbClr val="FFFFFF"/>
                </a:solidFill>
              </a:rPr>
            </a:br>
            <a:r>
              <a:rPr lang="hr-HR" sz="4000" b="1" dirty="0">
                <a:solidFill>
                  <a:srgbClr val="FFFFFF"/>
                </a:solidFill>
              </a:rPr>
              <a:t>-žmiri i stavi loptu u krug</a:t>
            </a:r>
            <a:br>
              <a:rPr lang="hr-HR" sz="4000" b="1" dirty="0">
                <a:solidFill>
                  <a:srgbClr val="FFFFFF"/>
                </a:solidFill>
              </a:rPr>
            </a:br>
            <a:r>
              <a:rPr lang="hr-HR" sz="4000" b="1" dirty="0">
                <a:solidFill>
                  <a:srgbClr val="FFFFFF"/>
                </a:solidFill>
              </a:rPr>
              <a:t>-preko „potoka” i „živice” </a:t>
            </a:r>
            <a:endParaRPr lang="en-US" sz="40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886665BE-9CD4-4957-BDC6-79FD34D7214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6113" r="4" b="28397"/>
          <a:stretch/>
        </p:blipFill>
        <p:spPr>
          <a:xfrm>
            <a:off x="2261968" y="10"/>
            <a:ext cx="3393943" cy="2502833"/>
          </a:xfrm>
          <a:custGeom>
            <a:avLst/>
            <a:gdLst/>
            <a:ahLst/>
            <a:cxnLst/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210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656BB14-3E4C-4717-BA3C-6D177F2A0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86" y="75009"/>
            <a:ext cx="10515600" cy="1325563"/>
          </a:xfrm>
        </p:spPr>
        <p:txBody>
          <a:bodyPr/>
          <a:lstStyle/>
          <a:p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Dojmovi učenika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B22BF50-6004-47B3-941E-AA2155E4E7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4165" y="1330359"/>
            <a:ext cx="6057089" cy="338097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hr-HR" sz="3200" b="1" dirty="0"/>
              <a:t>Š</a:t>
            </a:r>
            <a:r>
              <a:rPr lang="it-IT" sz="3200" b="1" dirty="0"/>
              <a:t>to </a:t>
            </a:r>
            <a:r>
              <a:rPr lang="hr-HR" sz="3200" b="1" dirty="0"/>
              <a:t>vam</a:t>
            </a:r>
            <a:r>
              <a:rPr lang="it-IT" sz="3200" b="1" dirty="0"/>
              <a:t> se </a:t>
            </a:r>
            <a:r>
              <a:rPr lang="it-IT" sz="3200" b="1" dirty="0" err="1"/>
              <a:t>svidjelo</a:t>
            </a:r>
            <a:r>
              <a:rPr lang="hr-HR" sz="3200" b="1" dirty="0"/>
              <a:t> na satu?</a:t>
            </a:r>
            <a:r>
              <a:rPr lang="it-IT" sz="3200" b="1" dirty="0"/>
              <a:t> </a:t>
            </a:r>
            <a:endParaRPr lang="hr-HR" sz="3200" b="1" dirty="0"/>
          </a:p>
          <a:p>
            <a:pPr marL="0" indent="0">
              <a:buNone/>
            </a:pPr>
            <a:r>
              <a:rPr lang="hr-HR" sz="3200" dirty="0"/>
              <a:t>Svidjelo nam se:</a:t>
            </a:r>
          </a:p>
          <a:p>
            <a:pPr marL="0" indent="0">
              <a:buNone/>
            </a:pPr>
            <a:r>
              <a:rPr lang="hr-HR" sz="3200" dirty="0"/>
              <a:t>-preskakanje preko potoka</a:t>
            </a:r>
          </a:p>
          <a:p>
            <a:pPr marL="0" indent="0">
              <a:buNone/>
            </a:pPr>
            <a:r>
              <a:rPr lang="hr-HR" sz="3200" dirty="0"/>
              <a:t>-igranje igre Kružić-križić</a:t>
            </a:r>
          </a:p>
          <a:p>
            <a:pPr marL="0" indent="0">
              <a:buNone/>
            </a:pPr>
            <a:r>
              <a:rPr lang="hr-HR" sz="3200" dirty="0"/>
              <a:t>-natjecanje po skupinama</a:t>
            </a:r>
          </a:p>
          <a:p>
            <a:pPr marL="0" indent="0">
              <a:buNone/>
            </a:pPr>
            <a:r>
              <a:rPr lang="hr-HR" sz="3200" dirty="0"/>
              <a:t>-koristili smo puno različitih rekvizita </a:t>
            </a:r>
            <a:endParaRPr lang="hr-HR" dirty="0"/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862D138D-1E67-479D-84F9-D787990285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84954" y="1075531"/>
            <a:ext cx="4662881" cy="487278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hr-HR" sz="3200" b="1" dirty="0"/>
              <a:t>Je li vam nešto bilo teško?</a:t>
            </a:r>
          </a:p>
          <a:p>
            <a:pPr marL="0" indent="0">
              <a:buNone/>
            </a:pPr>
            <a:r>
              <a:rPr lang="hr-HR" sz="3200" dirty="0"/>
              <a:t>Ništa nije bilo teško.</a:t>
            </a:r>
          </a:p>
          <a:p>
            <a:pPr marL="0" indent="0">
              <a:buNone/>
            </a:pPr>
            <a:endParaRPr lang="hr-HR" sz="3200" dirty="0"/>
          </a:p>
          <a:p>
            <a:pPr marL="0" indent="0">
              <a:buNone/>
            </a:pPr>
            <a:r>
              <a:rPr lang="hr-HR" sz="3200" b="1" dirty="0"/>
              <a:t>V</a:t>
            </a:r>
            <a:r>
              <a:rPr lang="it-IT" sz="3200" b="1" dirty="0"/>
              <a:t>oli</a:t>
            </a:r>
            <a:r>
              <a:rPr lang="hr-HR" sz="3200" b="1" dirty="0"/>
              <a:t>te </a:t>
            </a:r>
            <a:r>
              <a:rPr lang="it-IT" sz="3200" b="1" dirty="0"/>
              <a:t> li sport</a:t>
            </a:r>
            <a:r>
              <a:rPr lang="hr-HR" sz="3200" b="1" dirty="0"/>
              <a:t>?</a:t>
            </a:r>
          </a:p>
          <a:p>
            <a:pPr marL="0" indent="0">
              <a:buNone/>
            </a:pPr>
            <a:r>
              <a:rPr lang="hr-HR" sz="3200" dirty="0"/>
              <a:t>Volimo sport jer se krećemo, družimo, natječemo i učimo nove stvari, a zdravo je za naš organizam.</a:t>
            </a:r>
          </a:p>
        </p:txBody>
      </p:sp>
      <p:pic>
        <p:nvPicPr>
          <p:cNvPr id="1026" name="Picture 2" descr="De nombreux équipements de sport à l'étage 371535 Art vectoriel chez ...">
            <a:extLst>
              <a:ext uri="{FF2B5EF4-FFF2-40B4-BE49-F238E27FC236}">
                <a16:creationId xmlns:a16="http://schemas.microsoft.com/office/drawing/2014/main" id="{609A015D-DF6E-5FAE-E683-7F99A9C6D1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26"/>
          <a:stretch/>
        </p:blipFill>
        <p:spPr bwMode="auto">
          <a:xfrm>
            <a:off x="105585" y="4711337"/>
            <a:ext cx="5189799" cy="2146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058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398BDA-2D8C-F110-310D-D5FE71A748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687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5" y="-1524511"/>
            <a:ext cx="4592270" cy="12192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Naslov 3">
            <a:extLst>
              <a:ext uri="{FF2B5EF4-FFF2-40B4-BE49-F238E27FC236}">
                <a16:creationId xmlns:a16="http://schemas.microsoft.com/office/drawing/2014/main" id="{994F51C8-FE24-2BDA-0024-A8B47B8DAE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553" y="3091928"/>
            <a:ext cx="9078562" cy="2387600"/>
          </a:xfrm>
        </p:spPr>
        <p:txBody>
          <a:bodyPr>
            <a:normAutofit/>
          </a:bodyPr>
          <a:lstStyle/>
          <a:p>
            <a:pPr algn="l"/>
            <a:r>
              <a:rPr lang="hr-HR" sz="6600">
                <a:solidFill>
                  <a:schemeClr val="bg1"/>
                </a:solidFill>
              </a:rPr>
              <a:t>PODRUČNA ŠKOLA BREZNICA NAŠIČKA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odnaslov 4">
            <a:extLst>
              <a:ext uri="{FF2B5EF4-FFF2-40B4-BE49-F238E27FC236}">
                <a16:creationId xmlns:a16="http://schemas.microsoft.com/office/drawing/2014/main" id="{81E399AB-3111-55BC-2FA5-76EBCEB331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553" y="5624945"/>
            <a:ext cx="9078562" cy="592975"/>
          </a:xfrm>
        </p:spPr>
        <p:txBody>
          <a:bodyPr anchor="ctr">
            <a:normAutofit/>
          </a:bodyPr>
          <a:lstStyle/>
          <a:p>
            <a:pPr algn="l"/>
            <a:r>
              <a:rPr lang="hr-HR">
                <a:solidFill>
                  <a:schemeClr val="bg1"/>
                </a:solidFill>
              </a:rPr>
              <a:t>2. I 4. RAZRED</a:t>
            </a:r>
          </a:p>
        </p:txBody>
      </p:sp>
    </p:spTree>
    <p:extLst>
      <p:ext uri="{BB962C8B-B14F-4D97-AF65-F5344CB8AC3E}">
        <p14:creationId xmlns:p14="http://schemas.microsoft.com/office/powerpoint/2010/main" val="112007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 descr="Slika na kojoj se prikazuje u dvorani, zid, popločavanje, pod&#10;&#10;Opis je automatski generiran">
            <a:extLst>
              <a:ext uri="{FF2B5EF4-FFF2-40B4-BE49-F238E27FC236}">
                <a16:creationId xmlns:a16="http://schemas.microsoft.com/office/drawing/2014/main" id="{BB25A677-BA79-76BF-F57D-11058110F0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22"/>
          <a:stretch/>
        </p:blipFill>
        <p:spPr>
          <a:xfrm>
            <a:off x="-6" y="-4"/>
            <a:ext cx="12192000" cy="6855958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3039A2EE-555C-40DE-8C90-AAA24524E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573" y="4618083"/>
            <a:ext cx="7577574" cy="13632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3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aktivnosti</a:t>
            </a:r>
            <a:r>
              <a:rPr lang="en-US" sz="23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:</a:t>
            </a:r>
            <a:br>
              <a:rPr lang="en-US" sz="23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3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-</a:t>
            </a:r>
            <a:r>
              <a:rPr lang="en-US" sz="23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lopta</a:t>
            </a:r>
            <a:r>
              <a:rPr lang="en-US" sz="23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3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spašava</a:t>
            </a:r>
            <a:br>
              <a:rPr lang="en-US" sz="23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3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-</a:t>
            </a:r>
            <a:r>
              <a:rPr lang="en-US" sz="23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tko</a:t>
            </a:r>
            <a:r>
              <a:rPr lang="en-US" sz="23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3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će</a:t>
            </a:r>
            <a:r>
              <a:rPr lang="en-US" sz="23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3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dati</a:t>
            </a:r>
            <a:r>
              <a:rPr lang="en-US" sz="23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3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više</a:t>
            </a:r>
            <a:r>
              <a:rPr lang="en-US" sz="23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3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golova</a:t>
            </a:r>
            <a:br>
              <a:rPr lang="en-US" sz="23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3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-ide maca </a:t>
            </a:r>
            <a:r>
              <a:rPr lang="en-US" sz="23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oko</a:t>
            </a:r>
            <a:r>
              <a:rPr lang="en-US" sz="23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3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tebe</a:t>
            </a:r>
            <a:endParaRPr lang="en-US" sz="23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0C498D70-E3F3-491D-AD66-F47DEC8183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" y="561316"/>
            <a:ext cx="1762956" cy="3182112"/>
          </a:xfrm>
          <a:custGeom>
            <a:avLst/>
            <a:gdLst>
              <a:gd name="connsiteX0" fmla="*/ 171900 w 1762956"/>
              <a:gd name="connsiteY0" fmla="*/ 0 h 3182112"/>
              <a:gd name="connsiteX1" fmla="*/ 1762956 w 1762956"/>
              <a:gd name="connsiteY1" fmla="*/ 1591056 h 3182112"/>
              <a:gd name="connsiteX2" fmla="*/ 171900 w 1762956"/>
              <a:gd name="connsiteY2" fmla="*/ 3182112 h 3182112"/>
              <a:gd name="connsiteX3" fmla="*/ 9224 w 1762956"/>
              <a:gd name="connsiteY3" fmla="*/ 3173898 h 3182112"/>
              <a:gd name="connsiteX4" fmla="*/ 0 w 1762956"/>
              <a:gd name="connsiteY4" fmla="*/ 3172490 h 3182112"/>
              <a:gd name="connsiteX5" fmla="*/ 0 w 1762956"/>
              <a:gd name="connsiteY5" fmla="*/ 9622 h 3182112"/>
              <a:gd name="connsiteX6" fmla="*/ 9224 w 1762956"/>
              <a:gd name="connsiteY6" fmla="*/ 8215 h 3182112"/>
              <a:gd name="connsiteX7" fmla="*/ 171900 w 1762956"/>
              <a:gd name="connsiteY7" fmla="*/ 0 h 3182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62956" h="3182112">
                <a:moveTo>
                  <a:pt x="171900" y="0"/>
                </a:moveTo>
                <a:cubicBezTo>
                  <a:pt x="1050616" y="0"/>
                  <a:pt x="1762956" y="712340"/>
                  <a:pt x="1762956" y="1591056"/>
                </a:cubicBezTo>
                <a:cubicBezTo>
                  <a:pt x="1762956" y="2469772"/>
                  <a:pt x="1050616" y="3182112"/>
                  <a:pt x="171900" y="3182112"/>
                </a:cubicBezTo>
                <a:cubicBezTo>
                  <a:pt x="116980" y="3182112"/>
                  <a:pt x="62710" y="3179330"/>
                  <a:pt x="9224" y="3173898"/>
                </a:cubicBezTo>
                <a:lnTo>
                  <a:pt x="0" y="3172490"/>
                </a:lnTo>
                <a:lnTo>
                  <a:pt x="0" y="9622"/>
                </a:lnTo>
                <a:lnTo>
                  <a:pt x="9224" y="8215"/>
                </a:lnTo>
                <a:cubicBezTo>
                  <a:pt x="62710" y="2783"/>
                  <a:pt x="116980" y="0"/>
                  <a:pt x="1719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Slika 18" descr="Slika na kojoj se prikazuje odijevanje, osoba, u dvorani, zid&#10;&#10;Opis je automatski generiran">
            <a:extLst>
              <a:ext uri="{FF2B5EF4-FFF2-40B4-BE49-F238E27FC236}">
                <a16:creationId xmlns:a16="http://schemas.microsoft.com/office/drawing/2014/main" id="{F07CBD2A-403B-C89C-E2CA-FECE7DA7EA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8" r="30974" b="3"/>
          <a:stretch/>
        </p:blipFill>
        <p:spPr>
          <a:xfrm>
            <a:off x="-6" y="725908"/>
            <a:ext cx="1598364" cy="2852928"/>
          </a:xfrm>
          <a:custGeom>
            <a:avLst/>
            <a:gdLst/>
            <a:ahLst/>
            <a:cxnLst/>
            <a:rect l="l" t="t" r="r" b="b"/>
            <a:pathLst>
              <a:path w="1598364" h="2852928">
                <a:moveTo>
                  <a:pt x="171900" y="0"/>
                </a:moveTo>
                <a:cubicBezTo>
                  <a:pt x="959714" y="0"/>
                  <a:pt x="1598364" y="638650"/>
                  <a:pt x="1598364" y="1426464"/>
                </a:cubicBezTo>
                <a:cubicBezTo>
                  <a:pt x="1598364" y="2214278"/>
                  <a:pt x="959714" y="2852928"/>
                  <a:pt x="171900" y="2852928"/>
                </a:cubicBezTo>
                <a:cubicBezTo>
                  <a:pt x="122662" y="2852928"/>
                  <a:pt x="74006" y="2850433"/>
                  <a:pt x="26052" y="2845563"/>
                </a:cubicBezTo>
                <a:lnTo>
                  <a:pt x="0" y="2841587"/>
                </a:lnTo>
                <a:lnTo>
                  <a:pt x="0" y="11341"/>
                </a:lnTo>
                <a:lnTo>
                  <a:pt x="26052" y="7365"/>
                </a:lnTo>
                <a:cubicBezTo>
                  <a:pt x="74006" y="2495"/>
                  <a:pt x="122662" y="0"/>
                  <a:pt x="171900" y="0"/>
                </a:cubicBezTo>
                <a:close/>
              </a:path>
            </a:pathLst>
          </a:custGeom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593AFE2C-42B2-4C01-B3C4-EFFC4FA67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78307" y="561316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Slika 13" descr="Slika na kojoj se prikazuje u dvorani, zid, odijevanje, strop&#10;&#10;Opis je automatski generiran">
            <a:extLst>
              <a:ext uri="{FF2B5EF4-FFF2-40B4-BE49-F238E27FC236}">
                <a16:creationId xmlns:a16="http://schemas.microsoft.com/office/drawing/2014/main" id="{CDD9E32E-7C94-FD51-F9E0-E509B72377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6" r="8116" b="3"/>
          <a:stretch/>
        </p:blipFill>
        <p:spPr>
          <a:xfrm>
            <a:off x="2142899" y="725908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59C1EA7D-CC54-4A0A-B26F-2D24CAF266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75776" y="561316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Slika 10" descr="Slika na kojoj se prikazuje odijevanje, zid, u dvorani, osoba&#10;&#10;Opis je automatski generiran">
            <a:extLst>
              <a:ext uri="{FF2B5EF4-FFF2-40B4-BE49-F238E27FC236}">
                <a16:creationId xmlns:a16="http://schemas.microsoft.com/office/drawing/2014/main" id="{B034DB3B-9AB4-269E-E7B3-19A8D521610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9" r="3" b="3"/>
          <a:stretch/>
        </p:blipFill>
        <p:spPr>
          <a:xfrm>
            <a:off x="5525559" y="725908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37" name="Oval 36">
            <a:extLst>
              <a:ext uri="{FF2B5EF4-FFF2-40B4-BE49-F238E27FC236}">
                <a16:creationId xmlns:a16="http://schemas.microsoft.com/office/drawing/2014/main" id="{8791BC3C-724D-4C71-96CA-E85CE9C865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3246" y="561316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Slika 16" descr="Slika na kojoj se prikazuje u dvorani, zid, pod, popločavanje&#10;&#10;Opis je automatski generiran">
            <a:extLst>
              <a:ext uri="{FF2B5EF4-FFF2-40B4-BE49-F238E27FC236}">
                <a16:creationId xmlns:a16="http://schemas.microsoft.com/office/drawing/2014/main" id="{113239F3-2F0C-DF6F-4F4D-E8D7F29B94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8" r="9164" b="3"/>
          <a:stretch/>
        </p:blipFill>
        <p:spPr>
          <a:xfrm>
            <a:off x="8937838" y="725908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202473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1BF185E-9A39-FC28-C8AA-07257178A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54" y="0"/>
            <a:ext cx="10515600" cy="1325563"/>
          </a:xfrm>
        </p:spPr>
        <p:txBody>
          <a:bodyPr/>
          <a:lstStyle/>
          <a:p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Dojmovi učenika</a:t>
            </a:r>
            <a:endParaRPr lang="hr-HR" dirty="0"/>
          </a:p>
        </p:txBody>
      </p:sp>
      <p:pic>
        <p:nvPicPr>
          <p:cNvPr id="5" name="Picture 2" descr="De nombreux équipements de sport à l'étage 371535 Art vectoriel chez ...">
            <a:extLst>
              <a:ext uri="{FF2B5EF4-FFF2-40B4-BE49-F238E27FC236}">
                <a16:creationId xmlns:a16="http://schemas.microsoft.com/office/drawing/2014/main" id="{CDBB62A9-E9D1-784A-FE6F-0AA6D0C999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49"/>
          <a:stretch/>
        </p:blipFill>
        <p:spPr bwMode="auto">
          <a:xfrm>
            <a:off x="262340" y="4437334"/>
            <a:ext cx="5188626" cy="219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Dijagram 5">
            <a:extLst>
              <a:ext uri="{FF2B5EF4-FFF2-40B4-BE49-F238E27FC236}">
                <a16:creationId xmlns:a16="http://schemas.microsoft.com/office/drawing/2014/main" id="{272C61A8-F688-C187-B85A-55EACB929F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25646752"/>
              </p:ext>
            </p:extLst>
          </p:nvPr>
        </p:nvGraphicFramePr>
        <p:xfrm>
          <a:off x="1929675" y="1024465"/>
          <a:ext cx="8503193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0673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398BDA-2D8C-F110-310D-D5FE71A748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687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5" y="-1524511"/>
            <a:ext cx="4592270" cy="12192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Naslov 3">
            <a:extLst>
              <a:ext uri="{FF2B5EF4-FFF2-40B4-BE49-F238E27FC236}">
                <a16:creationId xmlns:a16="http://schemas.microsoft.com/office/drawing/2014/main" id="{994F51C8-FE24-2BDA-0024-A8B47B8DAE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553" y="3091928"/>
            <a:ext cx="9078562" cy="2387600"/>
          </a:xfrm>
        </p:spPr>
        <p:txBody>
          <a:bodyPr>
            <a:normAutofit/>
          </a:bodyPr>
          <a:lstStyle/>
          <a:p>
            <a:pPr algn="l"/>
            <a:r>
              <a:rPr lang="hr-HR" sz="6600" dirty="0">
                <a:solidFill>
                  <a:schemeClr val="bg1"/>
                </a:solidFill>
              </a:rPr>
              <a:t>PODRUČNA ŠKOLA LAĐANSKA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odnaslov 4">
            <a:extLst>
              <a:ext uri="{FF2B5EF4-FFF2-40B4-BE49-F238E27FC236}">
                <a16:creationId xmlns:a16="http://schemas.microsoft.com/office/drawing/2014/main" id="{81E399AB-3111-55BC-2FA5-76EBCEB331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553" y="5624945"/>
            <a:ext cx="9078562" cy="592975"/>
          </a:xfrm>
        </p:spPr>
        <p:txBody>
          <a:bodyPr anchor="ctr">
            <a:normAutofit/>
          </a:bodyPr>
          <a:lstStyle/>
          <a:p>
            <a:pPr algn="l"/>
            <a:r>
              <a:rPr lang="hr-HR" dirty="0">
                <a:solidFill>
                  <a:schemeClr val="bg1"/>
                </a:solidFill>
              </a:rPr>
              <a:t>1.-4. RAZREDA</a:t>
            </a:r>
          </a:p>
        </p:txBody>
      </p:sp>
    </p:spTree>
    <p:extLst>
      <p:ext uri="{BB962C8B-B14F-4D97-AF65-F5344CB8AC3E}">
        <p14:creationId xmlns:p14="http://schemas.microsoft.com/office/powerpoint/2010/main" val="153257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lika 11" descr="Slika na kojoj se prikazuje vanjski, obuća, sport, osoba&#10;&#10;Opis je automatski generiran">
            <a:extLst>
              <a:ext uri="{FF2B5EF4-FFF2-40B4-BE49-F238E27FC236}">
                <a16:creationId xmlns:a16="http://schemas.microsoft.com/office/drawing/2014/main" id="{66CDC1B3-A46E-0954-8E5E-CC72D664A8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3" b="24459"/>
          <a:stretch/>
        </p:blipFill>
        <p:spPr>
          <a:xfrm>
            <a:off x="0" y="-48419"/>
            <a:ext cx="12192000" cy="6855958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3039A2EE-555C-40DE-8C90-AAA24524E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0824" y="3444903"/>
            <a:ext cx="4937937" cy="3141886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br>
              <a:rPr lang="en-US" sz="2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hr-HR" sz="2800" b="1" dirty="0">
                <a:solidFill>
                  <a:srgbClr val="FFFFFF"/>
                </a:solidFill>
              </a:rPr>
              <a:t>aktivnosti:</a:t>
            </a:r>
            <a:br>
              <a:rPr lang="hr-HR" sz="2800" b="1" dirty="0">
                <a:solidFill>
                  <a:srgbClr val="FFFFFF"/>
                </a:solidFill>
              </a:rPr>
            </a:br>
            <a:r>
              <a:rPr lang="hr-HR" sz="2800" b="1" dirty="0">
                <a:solidFill>
                  <a:srgbClr val="FFFFFF"/>
                </a:solidFill>
              </a:rPr>
              <a:t>-svaka ptica leti u svoje gnijezdo</a:t>
            </a:r>
            <a:br>
              <a:rPr lang="hr-HR" sz="2800" b="1" dirty="0">
                <a:solidFill>
                  <a:srgbClr val="FFFFFF"/>
                </a:solidFill>
              </a:rPr>
            </a:br>
            <a:r>
              <a:rPr lang="hr-HR" sz="2800" b="1" dirty="0">
                <a:solidFill>
                  <a:srgbClr val="FFFFFF"/>
                </a:solidFill>
              </a:rPr>
              <a:t>-vježbe sa savitljivim cijevima</a:t>
            </a:r>
            <a:br>
              <a:rPr lang="hr-HR" sz="2800" b="1" dirty="0">
                <a:solidFill>
                  <a:srgbClr val="FFFFFF"/>
                </a:solidFill>
              </a:rPr>
            </a:br>
            <a:r>
              <a:rPr lang="hr-HR" sz="2800" b="1" dirty="0">
                <a:solidFill>
                  <a:srgbClr val="FFFFFF"/>
                </a:solidFill>
              </a:rPr>
              <a:t>-kružni poligon</a:t>
            </a:r>
            <a:br>
              <a:rPr lang="hr-HR" sz="2800" b="1" dirty="0">
                <a:solidFill>
                  <a:srgbClr val="FFFFFF"/>
                </a:solidFill>
              </a:rPr>
            </a:br>
            <a:r>
              <a:rPr lang="hr-HR" sz="2800" b="1" dirty="0">
                <a:solidFill>
                  <a:srgbClr val="FFFFFF"/>
                </a:solidFill>
              </a:rPr>
              <a:t>-ribari</a:t>
            </a:r>
            <a:br>
              <a:rPr lang="hr-HR" sz="2800" b="1" dirty="0">
                <a:solidFill>
                  <a:srgbClr val="FFFFFF"/>
                </a:solidFill>
              </a:rPr>
            </a:br>
            <a:r>
              <a:rPr lang="hr-HR" sz="2800" b="1" dirty="0">
                <a:solidFill>
                  <a:srgbClr val="FFFFFF"/>
                </a:solidFill>
              </a:rPr>
              <a:t>-kružić-križić</a:t>
            </a:r>
            <a:br>
              <a:rPr lang="hr-HR" sz="2800" b="1" dirty="0">
                <a:solidFill>
                  <a:srgbClr val="FFFFFF"/>
                </a:solidFill>
              </a:rPr>
            </a:br>
            <a:r>
              <a:rPr lang="hr-HR" sz="2800" b="1" dirty="0">
                <a:solidFill>
                  <a:srgbClr val="FFFFFF"/>
                </a:solidFill>
              </a:rPr>
              <a:t>-dječji lanac</a:t>
            </a:r>
            <a:endParaRPr lang="en-US" sz="28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8" name="Freeform: Shape 22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reeform: Shape 24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Slika 3" descr="Slika na kojoj se prikazuje vanjski, nebo, igralište, cesta&#10;&#10;Opis je automatski generiran">
            <a:extLst>
              <a:ext uri="{FF2B5EF4-FFF2-40B4-BE49-F238E27FC236}">
                <a16:creationId xmlns:a16="http://schemas.microsoft.com/office/drawing/2014/main" id="{DFFF3D31-B2C8-81BD-B866-1C95F9E79E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" r="-1" b="20738"/>
          <a:stretch/>
        </p:blipFill>
        <p:spPr>
          <a:xfrm>
            <a:off x="1246573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18" name="Slika 17" descr="Slika na kojoj se prikazuje obuća, odijevanje, Obruč za gimnastiku, vanjski&#10;&#10;Opis je automatski generiran">
            <a:extLst>
              <a:ext uri="{FF2B5EF4-FFF2-40B4-BE49-F238E27FC236}">
                <a16:creationId xmlns:a16="http://schemas.microsoft.com/office/drawing/2014/main" id="{8AEB0003-B65E-6B09-E064-CFDA32473B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8" r="22266" b="-1"/>
          <a:stretch/>
        </p:blipFill>
        <p:spPr>
          <a:xfrm>
            <a:off x="20" y="2288331"/>
            <a:ext cx="356461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0967" y="561316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Slika 9" descr="Slika na kojoj se prikazuje vanjski, nebo, cesta, igralište&#10;&#10;Opis je automatski generiran">
            <a:extLst>
              <a:ext uri="{FF2B5EF4-FFF2-40B4-BE49-F238E27FC236}">
                <a16:creationId xmlns:a16="http://schemas.microsoft.com/office/drawing/2014/main" id="{77942484-9D0A-418A-291E-661215D902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6" r="19186" b="3"/>
          <a:stretch/>
        </p:blipFill>
        <p:spPr>
          <a:xfrm>
            <a:off x="5525559" y="725908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2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Slika 7" descr="Slika na kojoj se prikazuje vanjski, nebo, sport, cesta&#10;&#10;Opis je automatski generiran">
            <a:extLst>
              <a:ext uri="{FF2B5EF4-FFF2-40B4-BE49-F238E27FC236}">
                <a16:creationId xmlns:a16="http://schemas.microsoft.com/office/drawing/2014/main" id="{4291DF37-DF31-CF8F-FF86-5A74D911AAD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1" r="8494" b="3"/>
          <a:stretch/>
        </p:blipFill>
        <p:spPr>
          <a:xfrm>
            <a:off x="8918761" y="-4331"/>
            <a:ext cx="3273238" cy="3383891"/>
          </a:xfrm>
          <a:custGeom>
            <a:avLst/>
            <a:gdLst/>
            <a:ahLst/>
            <a:cxnLst/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</p:spPr>
      </p:pic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9331" y="3907418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Slika 5" descr="Slika na kojoj se prikazuje vanjski, obuća, cesta, igralište&#10;&#10;Opis je automatski generiran">
            <a:extLst>
              <a:ext uri="{FF2B5EF4-FFF2-40B4-BE49-F238E27FC236}">
                <a16:creationId xmlns:a16="http://schemas.microsoft.com/office/drawing/2014/main" id="{6DE6B009-96F6-F1E2-546B-0878F872724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6" r="2651" b="1"/>
          <a:stretch/>
        </p:blipFill>
        <p:spPr>
          <a:xfrm>
            <a:off x="9363238" y="4071322"/>
            <a:ext cx="2828765" cy="2786678"/>
          </a:xfrm>
          <a:custGeom>
            <a:avLst/>
            <a:gdLst/>
            <a:ahLst/>
            <a:cxnLst/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873765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260</Words>
  <Application>Microsoft Office PowerPoint</Application>
  <PresentationFormat>Widescreen</PresentationFormat>
  <Paragraphs>30</Paragraphs>
  <Slides>12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Tema sustava Office</vt:lpstr>
      <vt:lpstr>Obilježavanje Međunarodnog dana tjelesne aktivnosti i  Dana kretanja za zdravlje</vt:lpstr>
      <vt:lpstr>PODRUČNA ŠKOLA BREZNICA NAŠIČKA</vt:lpstr>
      <vt:lpstr>aktivnosti: -hvatanje obručem -vježbe s palicom -žmiri i stavi loptu u krug -preko „potoka” i „živice” </vt:lpstr>
      <vt:lpstr>Dojmovi učenika</vt:lpstr>
      <vt:lpstr>PODRUČNA ŠKOLA BREZNICA NAŠIČKA</vt:lpstr>
      <vt:lpstr>aktivnosti: -lopta spašava -tko će dati više golova -ide maca oko tebe</vt:lpstr>
      <vt:lpstr>Dojmovi učenika</vt:lpstr>
      <vt:lpstr>PODRUČNA ŠKOLA LAĐANSKA</vt:lpstr>
      <vt:lpstr> aktivnosti: -svaka ptica leti u svoje gnijezdo -vježbe sa savitljivim cijevima -kružni poligon -ribari -kružić-križić -dječji lanac</vt:lpstr>
      <vt:lpstr>Dojmovi učenika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Obilježavanje Međunarodnog dana tjelesne aktivnosti - Dana kretanja za zdravlje</dc:title>
  <dc:creator>Ivana Šimurda</dc:creator>
  <cp:lastModifiedBy>M95464694254</cp:lastModifiedBy>
  <cp:revision>8</cp:revision>
  <dcterms:created xsi:type="dcterms:W3CDTF">2024-05-12T14:46:05Z</dcterms:created>
  <dcterms:modified xsi:type="dcterms:W3CDTF">2024-05-20T05:31:26Z</dcterms:modified>
</cp:coreProperties>
</file>